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5C3EA149-B58E-4A4F-85D4-EF2CD8E54BB0}" type="datetimeFigureOut">
              <a:rPr lang="en-US" smtClean="0"/>
              <a:t>1/4/2017</a:t>
            </a:fld>
            <a:endParaRPr lang="en-US"/>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70D66330-2A87-4358-96F1-8E87163C5822}" type="slidenum">
              <a:rPr lang="en-US" smtClean="0"/>
              <a:t>‹#›</a:t>
            </a:fld>
            <a:endParaRPr lang="en-US"/>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017082"/>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3EA149-B58E-4A4F-85D4-EF2CD8E54BB0}"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2909210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5C3EA149-B58E-4A4F-85D4-EF2CD8E54BB0}" type="datetimeFigureOut">
              <a:rPr lang="en-US" smtClean="0"/>
              <a:t>1/4/2017</a:t>
            </a:fld>
            <a:endParaRPr lang="en-US"/>
          </a:p>
        </p:txBody>
      </p:sp>
      <p:sp>
        <p:nvSpPr>
          <p:cNvPr id="5" name="Footer Placeholder 4"/>
          <p:cNvSpPr>
            <a:spLocks noGrp="1"/>
          </p:cNvSpPr>
          <p:nvPr>
            <p:ph type="ftr" sz="quarter" idx="11"/>
          </p:nvPr>
        </p:nvSpPr>
        <p:spPr>
          <a:xfrm>
            <a:off x="6536187" y="6315949"/>
            <a:ext cx="3814856" cy="365125"/>
          </a:xfrm>
        </p:spPr>
        <p:txBody>
          <a:bodyPr/>
          <a:lstStyle/>
          <a:p>
            <a:endParaRPr lang="en-US"/>
          </a:p>
        </p:txBody>
      </p:sp>
      <p:sp>
        <p:nvSpPr>
          <p:cNvPr id="6" name="Slide Number Placeholder 5"/>
          <p:cNvSpPr>
            <a:spLocks noGrp="1"/>
          </p:cNvSpPr>
          <p:nvPr>
            <p:ph type="sldNum" sz="quarter" idx="12"/>
          </p:nvPr>
        </p:nvSpPr>
        <p:spPr>
          <a:xfrm>
            <a:off x="11784011" y="5607592"/>
            <a:ext cx="407988" cy="365125"/>
          </a:xfrm>
        </p:spPr>
        <p:txBody>
          <a:bodyPr/>
          <a:lstStyle/>
          <a:p>
            <a:fld id="{70D66330-2A87-4358-96F1-8E87163C5822}" type="slidenum">
              <a:rPr lang="en-US" smtClean="0"/>
              <a:t>‹#›</a:t>
            </a:fld>
            <a:endParaRPr lang="en-US"/>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318551"/>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3EA149-B58E-4A4F-85D4-EF2CD8E54BB0}" type="datetimeFigureOut">
              <a:rPr lang="en-US" smtClean="0"/>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3142754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5C3EA149-B58E-4A4F-85D4-EF2CD8E54BB0}" type="datetimeFigureOut">
              <a:rPr lang="en-US" smtClean="0"/>
              <a:t>1/4/2017</a:t>
            </a:fld>
            <a:endParaRPr lang="en-US"/>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70D66330-2A87-4358-96F1-8E87163C5822}" type="slidenum">
              <a:rPr lang="en-US" smtClean="0"/>
              <a:t>‹#›</a:t>
            </a:fld>
            <a:endParaRPr lang="en-US"/>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0521948"/>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3EA149-B58E-4A4F-85D4-EF2CD8E54BB0}" type="datetimeFigureOut">
              <a:rPr lang="en-US" smtClean="0"/>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2660111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3EA149-B58E-4A4F-85D4-EF2CD8E54BB0}" type="datetimeFigureOut">
              <a:rPr lang="en-US" smtClean="0"/>
              <a:t>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1095608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C3EA149-B58E-4A4F-85D4-EF2CD8E54BB0}" type="datetimeFigureOut">
              <a:rPr lang="en-US" smtClean="0"/>
              <a:t>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428497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EA149-B58E-4A4F-85D4-EF2CD8E54BB0}" type="datetimeFigureOut">
              <a:rPr lang="en-US" smtClean="0"/>
              <a:t>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4272226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EA149-B58E-4A4F-85D4-EF2CD8E54BB0}" type="datetimeFigureOut">
              <a:rPr lang="en-US" smtClean="0"/>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4037841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EA149-B58E-4A4F-85D4-EF2CD8E54BB0}" type="datetimeFigureOut">
              <a:rPr lang="en-US" smtClean="0"/>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66330-2A87-4358-96F1-8E87163C5822}" type="slidenum">
              <a:rPr lang="en-US" smtClean="0"/>
              <a:t>‹#›</a:t>
            </a:fld>
            <a:endParaRPr lang="en-US"/>
          </a:p>
        </p:txBody>
      </p:sp>
    </p:spTree>
    <p:extLst>
      <p:ext uri="{BB962C8B-B14F-4D97-AF65-F5344CB8AC3E}">
        <p14:creationId xmlns:p14="http://schemas.microsoft.com/office/powerpoint/2010/main" val="3664552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5C3EA149-B58E-4A4F-85D4-EF2CD8E54BB0}" type="datetimeFigureOut">
              <a:rPr lang="en-US" smtClean="0"/>
              <a:t>1/4/2017</a:t>
            </a:fld>
            <a:endParaRPr lang="en-US"/>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70D66330-2A87-4358-96F1-8E87163C5822}" type="slidenum">
              <a:rPr lang="en-US" smtClean="0"/>
              <a:t>‹#›</a:t>
            </a:fld>
            <a:endParaRPr lang="en-US"/>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133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8913" y="2109210"/>
            <a:ext cx="10308890" cy="2140820"/>
          </a:xfrm>
        </p:spPr>
        <p:txBody>
          <a:bodyPr>
            <a:normAutofit fontScale="90000"/>
          </a:bodyPr>
          <a:lstStyle/>
          <a:p>
            <a:r>
              <a:rPr lang="en-US" dirty="0" smtClean="0"/>
              <a:t>The </a:t>
            </a:r>
            <a:r>
              <a:rPr lang="en-US" dirty="0" smtClean="0"/>
              <a:t>opening movements of the </a:t>
            </a:r>
            <a:r>
              <a:rPr lang="en-US" dirty="0" smtClean="0"/>
              <a:t>civil </a:t>
            </a:r>
            <a:r>
              <a:rPr lang="en-US" dirty="0" smtClean="0"/>
              <a:t>war </a:t>
            </a:r>
            <a:endParaRPr lang="en-US" dirty="0"/>
          </a:p>
        </p:txBody>
      </p:sp>
      <p:sp>
        <p:nvSpPr>
          <p:cNvPr id="3" name="Subtitle 2"/>
          <p:cNvSpPr>
            <a:spLocks noGrp="1"/>
          </p:cNvSpPr>
          <p:nvPr>
            <p:ph type="subTitle" idx="1"/>
          </p:nvPr>
        </p:nvSpPr>
        <p:spPr>
          <a:xfrm>
            <a:off x="1088913" y="6040192"/>
            <a:ext cx="7034362" cy="706355"/>
          </a:xfrm>
        </p:spPr>
        <p:txBody>
          <a:bodyPr/>
          <a:lstStyle/>
          <a:p>
            <a:r>
              <a:rPr lang="en-US" dirty="0" smtClean="0"/>
              <a:t>Notes Emphasizing the Opening Movements of the War. </a:t>
            </a:r>
            <a:endParaRPr lang="en-US" dirty="0"/>
          </a:p>
        </p:txBody>
      </p:sp>
    </p:spTree>
    <p:extLst>
      <p:ext uri="{BB962C8B-B14F-4D97-AF65-F5344CB8AC3E}">
        <p14:creationId xmlns:p14="http://schemas.microsoft.com/office/powerpoint/2010/main" val="2144938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4724" y="555479"/>
            <a:ext cx="7390327" cy="1921022"/>
          </a:xfrm>
        </p:spPr>
        <p:txBody>
          <a:bodyPr/>
          <a:lstStyle/>
          <a:p>
            <a:pPr algn="l"/>
            <a:r>
              <a:rPr lang="en-US" dirty="0" smtClean="0"/>
              <a:t>Advantages of the Confederacy</a:t>
            </a:r>
            <a:endParaRPr lang="en-US" dirty="0"/>
          </a:p>
        </p:txBody>
      </p:sp>
      <p:pic>
        <p:nvPicPr>
          <p:cNvPr id="4" name="Content Placeholder 3"/>
          <p:cNvPicPr>
            <a:picLocks noGrp="1" noChangeAspect="1"/>
          </p:cNvPicPr>
          <p:nvPr>
            <p:ph idx="1"/>
          </p:nvPr>
        </p:nvPicPr>
        <p:blipFill>
          <a:blip r:embed="rId2"/>
          <a:stretch>
            <a:fillRect/>
          </a:stretch>
        </p:blipFill>
        <p:spPr>
          <a:xfrm>
            <a:off x="6516711" y="1646571"/>
            <a:ext cx="5183746" cy="4289996"/>
          </a:xfrm>
          <a:prstGeom prst="rect">
            <a:avLst/>
          </a:prstGeom>
        </p:spPr>
      </p:pic>
      <p:sp>
        <p:nvSpPr>
          <p:cNvPr id="5" name="Text Placeholder 4"/>
          <p:cNvSpPr>
            <a:spLocks noGrp="1"/>
          </p:cNvSpPr>
          <p:nvPr>
            <p:ph type="body" sz="half" idx="2"/>
          </p:nvPr>
        </p:nvSpPr>
        <p:spPr>
          <a:xfrm>
            <a:off x="206063" y="1722090"/>
            <a:ext cx="6310648" cy="4472648"/>
          </a:xfrm>
        </p:spPr>
        <p:txBody>
          <a:bodyPr>
            <a:normAutofit lnSpcReduction="10000"/>
          </a:bodyPr>
          <a:lstStyle/>
          <a:p>
            <a:pPr marL="342900" indent="-342900" algn="l">
              <a:buAutoNum type="arabicPeriod"/>
            </a:pPr>
            <a:r>
              <a:rPr lang="en-US" dirty="0" smtClean="0"/>
              <a:t>The Goal of the Confederacy at the start of the Civil War was already accomplished: they wanted to be an independent nation.  All they had to do now was defend their territory. </a:t>
            </a:r>
          </a:p>
          <a:p>
            <a:pPr marL="342900" indent="-342900" algn="l">
              <a:buAutoNum type="arabicPeriod"/>
            </a:pPr>
            <a:r>
              <a:rPr lang="en-US" dirty="0" smtClean="0"/>
              <a:t>Almost all of the fighting in the Civil War took place in the South.  The Confederacy was much more familiar with the terrain during virtually every battle. </a:t>
            </a:r>
          </a:p>
          <a:p>
            <a:pPr marL="342900" indent="-342900" algn="l">
              <a:buAutoNum type="arabicPeriod"/>
            </a:pPr>
            <a:r>
              <a:rPr lang="en-US" dirty="0" smtClean="0"/>
              <a:t>The Confederacy produced more outstanding generals and military leaders at the start of the war: Joseph Johnson, Albert Sidney Johnson, Robert E. Lee.  Even Jefferson Davis had experience as a former Secretary of War. </a:t>
            </a:r>
          </a:p>
          <a:p>
            <a:pPr marL="342900" indent="-342900" algn="l">
              <a:buAutoNum type="arabicPeriod"/>
            </a:pPr>
            <a:r>
              <a:rPr lang="en-US" dirty="0" smtClean="0"/>
              <a:t> The Confederacy hoped to secure an ally in their fight for independence – just like the Founding Fathers had.  Both England and France considered helping the CSA because they were so dependent upon Southern cotton.  </a:t>
            </a:r>
            <a:endParaRPr lang="en-US" dirty="0"/>
          </a:p>
        </p:txBody>
      </p:sp>
    </p:spTree>
    <p:extLst>
      <p:ext uri="{BB962C8B-B14F-4D97-AF65-F5344CB8AC3E}">
        <p14:creationId xmlns:p14="http://schemas.microsoft.com/office/powerpoint/2010/main" val="876976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Anaconda Plan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1600" y="766441"/>
            <a:ext cx="6248400" cy="5217169"/>
          </a:xfrm>
        </p:spPr>
      </p:pic>
      <p:sp>
        <p:nvSpPr>
          <p:cNvPr id="5" name="Text Placeholder 4"/>
          <p:cNvSpPr>
            <a:spLocks noGrp="1"/>
          </p:cNvSpPr>
          <p:nvPr>
            <p:ph type="body" sz="half" idx="2"/>
          </p:nvPr>
        </p:nvSpPr>
        <p:spPr>
          <a:xfrm>
            <a:off x="762000" y="1893194"/>
            <a:ext cx="4247882" cy="4262907"/>
          </a:xfrm>
        </p:spPr>
        <p:txBody>
          <a:bodyPr>
            <a:normAutofit/>
          </a:bodyPr>
          <a:lstStyle/>
          <a:p>
            <a:pPr marL="342900" indent="-342900" algn="l">
              <a:buAutoNum type="arabicPeriod"/>
            </a:pPr>
            <a:r>
              <a:rPr lang="en-US" dirty="0" smtClean="0"/>
              <a:t>The Union Navy established a blockade from Fort Monroe in Virginia to Galveston, TX.  This would prevent the South from trading any of their cotton for guns and weapons. </a:t>
            </a:r>
          </a:p>
          <a:p>
            <a:pPr marL="342900" indent="-342900" algn="l">
              <a:buAutoNum type="arabicPeriod"/>
            </a:pPr>
            <a:r>
              <a:rPr lang="en-US" dirty="0" smtClean="0"/>
              <a:t>Control the Mississippi River to prevent trade and cut off TX, LA, and Arkansas from the remainder of the Confederacy.</a:t>
            </a:r>
          </a:p>
          <a:p>
            <a:pPr marL="342900" indent="-342900" algn="l">
              <a:buAutoNum type="arabicPeriod"/>
            </a:pPr>
            <a:r>
              <a:rPr lang="en-US" dirty="0" smtClean="0"/>
              <a:t>Total War: Destroy the property and livelihoods of Southern People. </a:t>
            </a:r>
          </a:p>
          <a:p>
            <a:pPr marL="342900" indent="-342900" algn="l">
              <a:buAutoNum type="arabicPeriod"/>
            </a:pPr>
            <a:r>
              <a:rPr lang="en-US" dirty="0" smtClean="0"/>
              <a:t>Capture the Confederacy’s capital city: Richmond, Virginia. </a:t>
            </a:r>
            <a:endParaRPr lang="en-US" dirty="0"/>
          </a:p>
        </p:txBody>
      </p:sp>
    </p:spTree>
    <p:extLst>
      <p:ext uri="{BB962C8B-B14F-4D97-AF65-F5344CB8AC3E}">
        <p14:creationId xmlns:p14="http://schemas.microsoft.com/office/powerpoint/2010/main" val="3008950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The Election of Abraham Lincoln, 1860</a:t>
            </a:r>
            <a:endParaRPr lang="en-US" dirty="0"/>
          </a:p>
        </p:txBody>
      </p:sp>
      <p:pic>
        <p:nvPicPr>
          <p:cNvPr id="7" name="Content Placeholder 6"/>
          <p:cNvPicPr>
            <a:picLocks noGrp="1" noChangeAspect="1"/>
          </p:cNvPicPr>
          <p:nvPr>
            <p:ph idx="1"/>
          </p:nvPr>
        </p:nvPicPr>
        <p:blipFill>
          <a:blip r:embed="rId2"/>
          <a:stretch>
            <a:fillRect/>
          </a:stretch>
        </p:blipFill>
        <p:spPr>
          <a:xfrm>
            <a:off x="4835524" y="667298"/>
            <a:ext cx="6618449" cy="4825451"/>
          </a:xfrm>
          <a:prstGeom prst="rect">
            <a:avLst/>
          </a:prstGeom>
        </p:spPr>
      </p:pic>
      <p:sp>
        <p:nvSpPr>
          <p:cNvPr id="6" name="Text Placeholder 5"/>
          <p:cNvSpPr>
            <a:spLocks noGrp="1"/>
          </p:cNvSpPr>
          <p:nvPr>
            <p:ph type="body" sz="half" idx="2"/>
          </p:nvPr>
        </p:nvSpPr>
        <p:spPr/>
        <p:txBody>
          <a:bodyPr/>
          <a:lstStyle/>
          <a:p>
            <a:pPr algn="l"/>
            <a:r>
              <a:rPr lang="en-US" dirty="0" smtClean="0"/>
              <a:t>The Presidential Election of 1860 was one of the most divisive in American history.  Two Northern Candidates – Abraham Lincoln and Stephen F. Douglas – faced off against two Southern Candidates – John Bell and John Breckinridge.  Lincoln did not even appear on the ballot in ten Southern States, yet he won 40% of the popular vote and a majority of the Electoral College by sweeping the Northern States.</a:t>
            </a:r>
            <a:endParaRPr lang="en-US" dirty="0"/>
          </a:p>
        </p:txBody>
      </p:sp>
      <p:sp>
        <p:nvSpPr>
          <p:cNvPr id="8" name="Rounded Rectangle 7"/>
          <p:cNvSpPr/>
          <p:nvPr/>
        </p:nvSpPr>
        <p:spPr>
          <a:xfrm>
            <a:off x="4600776" y="5410200"/>
            <a:ext cx="7070524"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After Lincoln’s Election, but before his inauguration, seven Southern States left the Union: SC, GA, FL, AL, MS, LA, and Texas. </a:t>
            </a:r>
            <a:endParaRPr lang="en-US" dirty="0">
              <a:solidFill>
                <a:schemeClr val="tx1"/>
              </a:solidFill>
            </a:endParaRPr>
          </a:p>
        </p:txBody>
      </p:sp>
    </p:spTree>
    <p:extLst>
      <p:ext uri="{BB962C8B-B14F-4D97-AF65-F5344CB8AC3E}">
        <p14:creationId xmlns:p14="http://schemas.microsoft.com/office/powerpoint/2010/main" val="2632202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4140200" cy="1921022"/>
          </a:xfrm>
        </p:spPr>
        <p:txBody>
          <a:bodyPr/>
          <a:lstStyle/>
          <a:p>
            <a:pPr algn="l"/>
            <a:r>
              <a:rPr lang="en-US" dirty="0" smtClean="0"/>
              <a:t>The Confederate States of America Form</a:t>
            </a:r>
            <a:endParaRPr lang="en-US" dirty="0"/>
          </a:p>
        </p:txBody>
      </p:sp>
      <p:sp>
        <p:nvSpPr>
          <p:cNvPr id="4" name="Text Placeholder 3"/>
          <p:cNvSpPr>
            <a:spLocks noGrp="1"/>
          </p:cNvSpPr>
          <p:nvPr>
            <p:ph type="body" sz="half" idx="2"/>
          </p:nvPr>
        </p:nvSpPr>
        <p:spPr>
          <a:xfrm>
            <a:off x="762000" y="2621512"/>
            <a:ext cx="4140200" cy="3239537"/>
          </a:xfrm>
        </p:spPr>
        <p:txBody>
          <a:bodyPr>
            <a:normAutofit lnSpcReduction="10000"/>
          </a:bodyPr>
          <a:lstStyle/>
          <a:p>
            <a:pPr algn="l"/>
            <a:r>
              <a:rPr lang="en-US" dirty="0" smtClean="0"/>
              <a:t>The first seven states to join the Confederacy were South Carolina, Georgia, Florida, Mississippi, Alabama, Louisiana, and Texas.  These states elected their first President in 1861 – the former Senator and Secretary of War from Mississippi, Jefferson Davis.  </a:t>
            </a:r>
          </a:p>
          <a:p>
            <a:pPr algn="l"/>
            <a:r>
              <a:rPr lang="en-US" dirty="0" smtClean="0"/>
              <a:t>Although he was considered a bit of a curmudgeon, Davis had all the necessary experience to serve as a competent head of states. </a:t>
            </a:r>
            <a:endParaRPr lang="en-US" dirty="0"/>
          </a:p>
        </p:txBody>
      </p:sp>
      <p:pic>
        <p:nvPicPr>
          <p:cNvPr id="8" name="Content Placeholder 7"/>
          <p:cNvPicPr>
            <a:picLocks noGrp="1" noChangeAspect="1"/>
          </p:cNvPicPr>
          <p:nvPr>
            <p:ph idx="1"/>
          </p:nvPr>
        </p:nvPicPr>
        <p:blipFill>
          <a:blip r:embed="rId2"/>
          <a:stretch>
            <a:fillRect/>
          </a:stretch>
        </p:blipFill>
        <p:spPr>
          <a:xfrm>
            <a:off x="6050156" y="555479"/>
            <a:ext cx="4160643" cy="5475942"/>
          </a:xfrm>
          <a:prstGeom prst="rect">
            <a:avLst/>
          </a:prstGeom>
        </p:spPr>
      </p:pic>
    </p:spTree>
    <p:extLst>
      <p:ext uri="{BB962C8B-B14F-4D97-AF65-F5344CB8AC3E}">
        <p14:creationId xmlns:p14="http://schemas.microsoft.com/office/powerpoint/2010/main" val="829323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Bombardment of Fort Sumter</a:t>
            </a:r>
            <a:endParaRPr lang="en-US" dirty="0"/>
          </a:p>
        </p:txBody>
      </p:sp>
      <p:pic>
        <p:nvPicPr>
          <p:cNvPr id="5" name="Content Placeholder 4"/>
          <p:cNvPicPr>
            <a:picLocks noGrp="1" noChangeAspect="1"/>
          </p:cNvPicPr>
          <p:nvPr>
            <p:ph idx="1"/>
          </p:nvPr>
        </p:nvPicPr>
        <p:blipFill>
          <a:blip r:embed="rId2"/>
          <a:stretch>
            <a:fillRect/>
          </a:stretch>
        </p:blipFill>
        <p:spPr>
          <a:xfrm>
            <a:off x="5186362" y="949179"/>
            <a:ext cx="6384346" cy="4969021"/>
          </a:xfrm>
          <a:prstGeom prst="rect">
            <a:avLst/>
          </a:prstGeom>
        </p:spPr>
      </p:pic>
      <p:sp>
        <p:nvSpPr>
          <p:cNvPr id="4" name="Text Placeholder 3"/>
          <p:cNvSpPr>
            <a:spLocks noGrp="1"/>
          </p:cNvSpPr>
          <p:nvPr>
            <p:ph type="body" sz="half" idx="2"/>
          </p:nvPr>
        </p:nvSpPr>
        <p:spPr>
          <a:xfrm>
            <a:off x="762000" y="2476502"/>
            <a:ext cx="4292600" cy="3657598"/>
          </a:xfrm>
        </p:spPr>
        <p:txBody>
          <a:bodyPr>
            <a:normAutofit fontScale="92500"/>
          </a:bodyPr>
          <a:lstStyle/>
          <a:p>
            <a:pPr algn="l"/>
            <a:r>
              <a:rPr lang="en-US" dirty="0" smtClean="0"/>
              <a:t>The First Battle of the Civil War began at 4:30 AM on April 12</a:t>
            </a:r>
            <a:r>
              <a:rPr lang="en-US" baseline="30000" dirty="0" smtClean="0"/>
              <a:t>th</a:t>
            </a:r>
            <a:r>
              <a:rPr lang="en-US" dirty="0" smtClean="0"/>
              <a:t>, 1861.  </a:t>
            </a:r>
          </a:p>
          <a:p>
            <a:pPr algn="l"/>
            <a:r>
              <a:rPr lang="en-US" dirty="0" smtClean="0"/>
              <a:t>Confederate forces under the command of Pierre T.G. Beauregard fired upon the fort, which was under the leadership of his former instructor at West Point, Major Robert Anderson.  </a:t>
            </a:r>
          </a:p>
          <a:p>
            <a:pPr algn="l"/>
            <a:r>
              <a:rPr lang="en-US" dirty="0" smtClean="0"/>
              <a:t>After being shelled for more than 24 hours, the Fort was surrendered.  No soldiers were killed during the battle, although a Confederate soldier and his horse died during a 100 gun salute to commemorate the victory after the battle finished. </a:t>
            </a:r>
            <a:endParaRPr lang="en-US" dirty="0"/>
          </a:p>
        </p:txBody>
      </p:sp>
    </p:spTree>
    <p:extLst>
      <p:ext uri="{BB962C8B-B14F-4D97-AF65-F5344CB8AC3E}">
        <p14:creationId xmlns:p14="http://schemas.microsoft.com/office/powerpoint/2010/main" val="808227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Lincoln Calls for 75,000 Soldiers</a:t>
            </a:r>
            <a:endParaRPr lang="en-US" dirty="0"/>
          </a:p>
        </p:txBody>
      </p:sp>
      <p:pic>
        <p:nvPicPr>
          <p:cNvPr id="5" name="Content Placeholder 4"/>
          <p:cNvPicPr>
            <a:picLocks noGrp="1" noChangeAspect="1"/>
          </p:cNvPicPr>
          <p:nvPr>
            <p:ph idx="1"/>
          </p:nvPr>
        </p:nvPicPr>
        <p:blipFill>
          <a:blip r:embed="rId2"/>
          <a:stretch>
            <a:fillRect/>
          </a:stretch>
        </p:blipFill>
        <p:spPr>
          <a:xfrm>
            <a:off x="4837112" y="454026"/>
            <a:ext cx="6839362" cy="4044950"/>
          </a:xfrm>
          <a:prstGeom prst="rect">
            <a:avLst/>
          </a:prstGeom>
        </p:spPr>
      </p:pic>
      <p:sp>
        <p:nvSpPr>
          <p:cNvPr id="4" name="Text Placeholder 3"/>
          <p:cNvSpPr>
            <a:spLocks noGrp="1"/>
          </p:cNvSpPr>
          <p:nvPr>
            <p:ph type="body" sz="half" idx="2"/>
          </p:nvPr>
        </p:nvSpPr>
        <p:spPr>
          <a:xfrm>
            <a:off x="762000" y="2311400"/>
            <a:ext cx="4075112" cy="3549649"/>
          </a:xfrm>
        </p:spPr>
        <p:txBody>
          <a:bodyPr>
            <a:normAutofit fontScale="92500" lnSpcReduction="10000"/>
          </a:bodyPr>
          <a:lstStyle/>
          <a:p>
            <a:pPr algn="l"/>
            <a:r>
              <a:rPr lang="en-US" dirty="0" smtClean="0"/>
              <a:t>After the attack on Fort Sumter, Abraham Lincoln called for 75,000 soldiers to put down the insurrection in the state of South Carolina.  </a:t>
            </a:r>
          </a:p>
          <a:p>
            <a:pPr algn="l"/>
            <a:r>
              <a:rPr lang="en-US" dirty="0" smtClean="0"/>
              <a:t>Aggressive posturing like this had worked before for other Presidents.  Washington had raised an army to put down insurrection during the Whiskey Rebellion, and Jackson signed a Force Act – authorizing him to raise 30,000 men to invade South Carolina during the Nullification Crisis in 1832.  </a:t>
            </a:r>
          </a:p>
          <a:p>
            <a:pPr algn="l"/>
            <a:r>
              <a:rPr lang="en-US" dirty="0" smtClean="0"/>
              <a:t>Lincoln may have believed he could still avert war…  but he had miscalculated, if so. </a:t>
            </a:r>
            <a:endParaRPr lang="en-US" dirty="0"/>
          </a:p>
        </p:txBody>
      </p:sp>
      <p:pic>
        <p:nvPicPr>
          <p:cNvPr id="6" name="Picture 5"/>
          <p:cNvPicPr>
            <a:picLocks noChangeAspect="1"/>
          </p:cNvPicPr>
          <p:nvPr/>
        </p:nvPicPr>
        <p:blipFill>
          <a:blip r:embed="rId3"/>
          <a:stretch>
            <a:fillRect/>
          </a:stretch>
        </p:blipFill>
        <p:spPr>
          <a:xfrm>
            <a:off x="4837112" y="4498976"/>
            <a:ext cx="6864566" cy="1990724"/>
          </a:xfrm>
          <a:prstGeom prst="rect">
            <a:avLst/>
          </a:prstGeom>
        </p:spPr>
      </p:pic>
    </p:spTree>
    <p:extLst>
      <p:ext uri="{BB962C8B-B14F-4D97-AF65-F5344CB8AC3E}">
        <p14:creationId xmlns:p14="http://schemas.microsoft.com/office/powerpoint/2010/main" val="1704006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Upper South Secedes</a:t>
            </a:r>
            <a:endParaRPr lang="en-US" dirty="0"/>
          </a:p>
        </p:txBody>
      </p:sp>
      <p:pic>
        <p:nvPicPr>
          <p:cNvPr id="5" name="Content Placeholder 4"/>
          <p:cNvPicPr>
            <a:picLocks noGrp="1" noChangeAspect="1"/>
          </p:cNvPicPr>
          <p:nvPr>
            <p:ph idx="1"/>
          </p:nvPr>
        </p:nvPicPr>
        <p:blipFill rotWithShape="1">
          <a:blip r:embed="rId2"/>
          <a:srcRect b="5073"/>
          <a:stretch/>
        </p:blipFill>
        <p:spPr>
          <a:xfrm>
            <a:off x="4913356" y="297902"/>
            <a:ext cx="6804500" cy="5301377"/>
          </a:xfrm>
          <a:prstGeom prst="rect">
            <a:avLst/>
          </a:prstGeom>
        </p:spPr>
      </p:pic>
      <p:sp>
        <p:nvSpPr>
          <p:cNvPr id="4" name="Text Placeholder 3"/>
          <p:cNvSpPr>
            <a:spLocks noGrp="1"/>
          </p:cNvSpPr>
          <p:nvPr>
            <p:ph type="body" sz="half" idx="2"/>
          </p:nvPr>
        </p:nvSpPr>
        <p:spPr>
          <a:xfrm>
            <a:off x="762000" y="2189408"/>
            <a:ext cx="3838776" cy="3671641"/>
          </a:xfrm>
        </p:spPr>
        <p:txBody>
          <a:bodyPr/>
          <a:lstStyle/>
          <a:p>
            <a:pPr algn="l"/>
            <a:r>
              <a:rPr lang="en-US" dirty="0" smtClean="0"/>
              <a:t>It was only after Abraham Lincoln called for 75,000 soldiers to put down the rebellion that states in the Upper South decided to secede from the Union.  By April of 1861, the following states had joined the Confederate States of America, as well: </a:t>
            </a:r>
          </a:p>
          <a:p>
            <a:pPr algn="ctr"/>
            <a:r>
              <a:rPr lang="en-US" b="1" dirty="0" smtClean="0"/>
              <a:t>Arkansas</a:t>
            </a:r>
          </a:p>
          <a:p>
            <a:pPr algn="ctr"/>
            <a:r>
              <a:rPr lang="en-US" b="1" dirty="0" smtClean="0"/>
              <a:t>North Carolina</a:t>
            </a:r>
          </a:p>
          <a:p>
            <a:pPr algn="ctr"/>
            <a:r>
              <a:rPr lang="en-US" b="1" dirty="0" smtClean="0"/>
              <a:t>Tennessee</a:t>
            </a:r>
          </a:p>
          <a:p>
            <a:pPr algn="ctr"/>
            <a:r>
              <a:rPr lang="en-US" b="1" dirty="0" smtClean="0"/>
              <a:t>Virginia</a:t>
            </a:r>
          </a:p>
          <a:p>
            <a:pPr algn="ctr"/>
            <a:endParaRPr lang="en-US" b="1" dirty="0"/>
          </a:p>
        </p:txBody>
      </p:sp>
      <p:sp>
        <p:nvSpPr>
          <p:cNvPr id="6" name="Rounded Rectangle 5"/>
          <p:cNvSpPr/>
          <p:nvPr/>
        </p:nvSpPr>
        <p:spPr>
          <a:xfrm>
            <a:off x="5009882" y="5705341"/>
            <a:ext cx="6555346" cy="6825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After Virginia joined the Confederacy, the capital of the new “nation” was moved from Montgomery, AL to Richmond, VA.</a:t>
            </a:r>
            <a:endParaRPr lang="en-US" dirty="0">
              <a:solidFill>
                <a:schemeClr val="tx1"/>
              </a:solidFill>
            </a:endParaRPr>
          </a:p>
        </p:txBody>
      </p:sp>
    </p:spTree>
    <p:extLst>
      <p:ext uri="{BB962C8B-B14F-4D97-AF65-F5344CB8AC3E}">
        <p14:creationId xmlns:p14="http://schemas.microsoft.com/office/powerpoint/2010/main" val="56484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Border States</a:t>
            </a:r>
            <a:endParaRPr lang="en-US" dirty="0"/>
          </a:p>
        </p:txBody>
      </p:sp>
      <p:pic>
        <p:nvPicPr>
          <p:cNvPr id="5" name="Content Placeholder 4"/>
          <p:cNvPicPr>
            <a:picLocks noGrp="1" noChangeAspect="1"/>
          </p:cNvPicPr>
          <p:nvPr>
            <p:ph idx="1"/>
          </p:nvPr>
        </p:nvPicPr>
        <p:blipFill>
          <a:blip r:embed="rId2"/>
          <a:stretch>
            <a:fillRect/>
          </a:stretch>
        </p:blipFill>
        <p:spPr>
          <a:xfrm>
            <a:off x="5181600" y="1218250"/>
            <a:ext cx="6248400" cy="4905620"/>
          </a:xfrm>
          <a:prstGeom prst="rect">
            <a:avLst/>
          </a:prstGeom>
        </p:spPr>
      </p:pic>
      <p:sp>
        <p:nvSpPr>
          <p:cNvPr id="4" name="Text Placeholder 3"/>
          <p:cNvSpPr>
            <a:spLocks noGrp="1"/>
          </p:cNvSpPr>
          <p:nvPr>
            <p:ph type="body" sz="half" idx="2"/>
          </p:nvPr>
        </p:nvSpPr>
        <p:spPr>
          <a:xfrm>
            <a:off x="762000" y="1481070"/>
            <a:ext cx="4222124" cy="4379980"/>
          </a:xfrm>
        </p:spPr>
        <p:txBody>
          <a:bodyPr>
            <a:normAutofit lnSpcReduction="10000"/>
          </a:bodyPr>
          <a:lstStyle/>
          <a:p>
            <a:pPr algn="l"/>
            <a:r>
              <a:rPr lang="en-US" dirty="0" smtClean="0"/>
              <a:t>Here is the best evidence of all that the goal of the Union </a:t>
            </a:r>
            <a:r>
              <a:rPr lang="en-US" b="1" i="1" u="sng" dirty="0" smtClean="0">
                <a:effectLst>
                  <a:outerShdw blurRad="38100" dist="38100" dir="2700000" algn="tl">
                    <a:srgbClr val="000000">
                      <a:alpha val="43137"/>
                    </a:srgbClr>
                  </a:outerShdw>
                </a:effectLst>
              </a:rPr>
              <a:t>WAS NOT </a:t>
            </a:r>
            <a:r>
              <a:rPr lang="en-US" dirty="0" smtClean="0"/>
              <a:t>to end slavery at the start of the Civil War.  Four states which remained in the Union – and the national capital – all allowed slavery during the Civil War: </a:t>
            </a:r>
          </a:p>
          <a:p>
            <a:pPr algn="ctr"/>
            <a:r>
              <a:rPr lang="en-US" b="1" dirty="0" smtClean="0"/>
              <a:t>Delaware</a:t>
            </a:r>
          </a:p>
          <a:p>
            <a:pPr algn="ctr"/>
            <a:r>
              <a:rPr lang="en-US" b="1" dirty="0" smtClean="0"/>
              <a:t>Maryland</a:t>
            </a:r>
          </a:p>
          <a:p>
            <a:pPr algn="ctr"/>
            <a:r>
              <a:rPr lang="en-US" b="1" dirty="0" smtClean="0"/>
              <a:t>Kentucky</a:t>
            </a:r>
          </a:p>
          <a:p>
            <a:pPr algn="ctr"/>
            <a:r>
              <a:rPr lang="en-US" b="1" dirty="0" smtClean="0"/>
              <a:t>Missouri</a:t>
            </a:r>
          </a:p>
          <a:p>
            <a:pPr algn="ctr"/>
            <a:r>
              <a:rPr lang="en-US" b="1" dirty="0" smtClean="0"/>
              <a:t>Washington, D.C.</a:t>
            </a:r>
          </a:p>
          <a:p>
            <a:pPr algn="l"/>
            <a:r>
              <a:rPr lang="en-US" dirty="0" smtClean="0"/>
              <a:t>For a short period of time, West Virginia seems to have allowed slavery as well. </a:t>
            </a:r>
            <a:endParaRPr lang="en-US" dirty="0"/>
          </a:p>
        </p:txBody>
      </p:sp>
    </p:spTree>
    <p:extLst>
      <p:ext uri="{BB962C8B-B14F-4D97-AF65-F5344CB8AC3E}">
        <p14:creationId xmlns:p14="http://schemas.microsoft.com/office/powerpoint/2010/main" val="3262742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West Virginia Statehood</a:t>
            </a:r>
            <a:endParaRPr lang="en-US" dirty="0"/>
          </a:p>
        </p:txBody>
      </p:sp>
      <p:pic>
        <p:nvPicPr>
          <p:cNvPr id="5" name="Content Placeholder 4"/>
          <p:cNvPicPr>
            <a:picLocks noGrp="1" noChangeAspect="1"/>
          </p:cNvPicPr>
          <p:nvPr>
            <p:ph idx="1"/>
          </p:nvPr>
        </p:nvPicPr>
        <p:blipFill>
          <a:blip r:embed="rId2"/>
          <a:stretch>
            <a:fillRect/>
          </a:stretch>
        </p:blipFill>
        <p:spPr>
          <a:xfrm>
            <a:off x="5257800" y="908050"/>
            <a:ext cx="6096000" cy="4933950"/>
          </a:xfrm>
          <a:prstGeom prst="rect">
            <a:avLst/>
          </a:prstGeom>
        </p:spPr>
      </p:pic>
      <p:sp>
        <p:nvSpPr>
          <p:cNvPr id="4" name="Text Placeholder 3"/>
          <p:cNvSpPr>
            <a:spLocks noGrp="1"/>
          </p:cNvSpPr>
          <p:nvPr>
            <p:ph type="body" sz="half" idx="2"/>
          </p:nvPr>
        </p:nvSpPr>
        <p:spPr>
          <a:xfrm>
            <a:off x="761999" y="1906074"/>
            <a:ext cx="4119093" cy="3954976"/>
          </a:xfrm>
        </p:spPr>
        <p:txBody>
          <a:bodyPr/>
          <a:lstStyle/>
          <a:p>
            <a:pPr algn="l"/>
            <a:r>
              <a:rPr lang="en-US" dirty="0" smtClean="0"/>
              <a:t>Abraham Lincoln refused to allow the Southern States to secede from the United States because he viewed secession as impossible if a democratic government was to persist.  If states could seceded from the Union, then counties and cities would secede from states, and communities would rapidly fall into chaos and anarchy.</a:t>
            </a:r>
          </a:p>
          <a:p>
            <a:pPr algn="l"/>
            <a:r>
              <a:rPr lang="en-US" dirty="0" smtClean="0"/>
              <a:t>Yet, in 1861, when West Virginia chose to secede from the state of Virginia, Lincoln was forced to acknowledge the new state.  Did he approved of secession when it suited him?</a:t>
            </a:r>
            <a:endParaRPr lang="en-US" dirty="0"/>
          </a:p>
        </p:txBody>
      </p:sp>
    </p:spTree>
    <p:extLst>
      <p:ext uri="{BB962C8B-B14F-4D97-AF65-F5344CB8AC3E}">
        <p14:creationId xmlns:p14="http://schemas.microsoft.com/office/powerpoint/2010/main" val="2692919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18833" y="513564"/>
            <a:ext cx="6153955" cy="1921022"/>
          </a:xfrm>
        </p:spPr>
        <p:txBody>
          <a:bodyPr/>
          <a:lstStyle/>
          <a:p>
            <a:pPr algn="l"/>
            <a:r>
              <a:rPr lang="en-US" dirty="0" smtClean="0"/>
              <a:t>Advantages of the Union</a:t>
            </a:r>
            <a:endParaRPr lang="en-US" dirty="0"/>
          </a:p>
        </p:txBody>
      </p:sp>
      <p:pic>
        <p:nvPicPr>
          <p:cNvPr id="7" name="Content Placeholder 6"/>
          <p:cNvPicPr>
            <a:picLocks noGrp="1" noChangeAspect="1"/>
          </p:cNvPicPr>
          <p:nvPr>
            <p:ph idx="1"/>
          </p:nvPr>
        </p:nvPicPr>
        <p:blipFill>
          <a:blip r:embed="rId2"/>
          <a:stretch>
            <a:fillRect/>
          </a:stretch>
        </p:blipFill>
        <p:spPr>
          <a:xfrm>
            <a:off x="5795493" y="1582988"/>
            <a:ext cx="5828114" cy="4497001"/>
          </a:xfrm>
          <a:prstGeom prst="rect">
            <a:avLst/>
          </a:prstGeom>
        </p:spPr>
      </p:pic>
      <p:sp>
        <p:nvSpPr>
          <p:cNvPr id="8" name="Text Placeholder 7"/>
          <p:cNvSpPr>
            <a:spLocks noGrp="1"/>
          </p:cNvSpPr>
          <p:nvPr>
            <p:ph type="body" sz="half" idx="2"/>
          </p:nvPr>
        </p:nvSpPr>
        <p:spPr>
          <a:xfrm>
            <a:off x="761999" y="1365161"/>
            <a:ext cx="5033493" cy="4584877"/>
          </a:xfrm>
        </p:spPr>
        <p:txBody>
          <a:bodyPr>
            <a:normAutofit/>
          </a:bodyPr>
          <a:lstStyle/>
          <a:p>
            <a:pPr marL="342900" indent="-342900" algn="l">
              <a:buAutoNum type="arabicPeriod"/>
            </a:pPr>
            <a:r>
              <a:rPr lang="en-US" dirty="0" smtClean="0"/>
              <a:t>The Union’s population was well over 20 Million.  The Confederacy’s total population was less than one half that number – and over 4 Million of them were enslaved African-Americans.</a:t>
            </a:r>
          </a:p>
          <a:p>
            <a:pPr marL="342900" indent="-342900" algn="l">
              <a:buAutoNum type="arabicPeriod"/>
            </a:pPr>
            <a:r>
              <a:rPr lang="en-US" dirty="0"/>
              <a:t>Industrial manufacturing and railroads, telegraphs, and other transportation and communication systems favored the North. </a:t>
            </a:r>
          </a:p>
          <a:p>
            <a:pPr marL="342900" indent="-342900" algn="l">
              <a:buAutoNum type="arabicPeriod"/>
            </a:pPr>
            <a:r>
              <a:rPr lang="en-US" dirty="0" smtClean="0"/>
              <a:t>The Union had a navy with over 600 vessels, which remained loyal to the United States of America. </a:t>
            </a:r>
          </a:p>
          <a:p>
            <a:pPr marL="342900" indent="-342900" algn="l">
              <a:buAutoNum type="arabicPeriod"/>
            </a:pPr>
            <a:r>
              <a:rPr lang="en-US" dirty="0" smtClean="0"/>
              <a:t>The Banks favored the North.  There was no risk that the Union would cease to exist; there was considerable risk that the Confederacy would cease to exist.</a:t>
            </a:r>
          </a:p>
        </p:txBody>
      </p:sp>
    </p:spTree>
    <p:extLst>
      <p:ext uri="{BB962C8B-B14F-4D97-AF65-F5344CB8AC3E}">
        <p14:creationId xmlns:p14="http://schemas.microsoft.com/office/powerpoint/2010/main" val="4011791552"/>
      </p:ext>
    </p:extLst>
  </p:cSld>
  <p:clrMapOvr>
    <a:masterClrMapping/>
  </p:clrMapOvr>
</p:sld>
</file>

<file path=ppt/theme/theme1.xml><?xml version="1.0" encoding="utf-8"?>
<a:theme xmlns:a="http://schemas.openxmlformats.org/drawingml/2006/main" name="Headlines">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TM10001103[[fn=Headlines]]</Template>
  <TotalTime>160</TotalTime>
  <Words>979</Words>
  <Application>Microsoft Office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Schoolbook</vt:lpstr>
      <vt:lpstr>Corbel</vt:lpstr>
      <vt:lpstr>Headlines</vt:lpstr>
      <vt:lpstr>The opening movements of the civil war </vt:lpstr>
      <vt:lpstr>The Election of Abraham Lincoln, 1860</vt:lpstr>
      <vt:lpstr>The Confederate States of America Form</vt:lpstr>
      <vt:lpstr>The Bombardment of Fort Sumter</vt:lpstr>
      <vt:lpstr>Lincoln Calls for 75,000 Soldiers</vt:lpstr>
      <vt:lpstr>The Upper South Secedes</vt:lpstr>
      <vt:lpstr>Border States</vt:lpstr>
      <vt:lpstr>West Virginia Statehood</vt:lpstr>
      <vt:lpstr>Advantages of the Union</vt:lpstr>
      <vt:lpstr>Advantages of the Confederacy</vt:lpstr>
      <vt:lpstr>The Anaconda Plan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war begins</dc:title>
  <dc:creator>Adam Henry</dc:creator>
  <cp:lastModifiedBy>Adam Henry</cp:lastModifiedBy>
  <cp:revision>10</cp:revision>
  <dcterms:created xsi:type="dcterms:W3CDTF">2017-01-04T15:00:23Z</dcterms:created>
  <dcterms:modified xsi:type="dcterms:W3CDTF">2017-01-04T18:42:02Z</dcterms:modified>
</cp:coreProperties>
</file>